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43891200" cy="32918400"/>
  <p:notesSz cx="6881813" cy="9296400"/>
  <p:defaultTextStyle>
    <a:defPPr>
      <a:defRPr lang="en-US"/>
    </a:defPPr>
    <a:lvl1pPr marL="0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89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7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16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556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944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33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72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111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60000"/>
    <a:srgbClr val="FDBFF4"/>
    <a:srgbClr val="500000"/>
    <a:srgbClr val="BFEEFD"/>
    <a:srgbClr val="9FFFFF"/>
    <a:srgbClr val="FFFF66"/>
    <a:srgbClr val="67FF57"/>
    <a:srgbClr val="2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6830" autoAdjust="0"/>
  </p:normalViewPr>
  <p:slideViewPr>
    <p:cSldViewPr>
      <p:cViewPr varScale="1">
        <p:scale>
          <a:sx n="21" d="100"/>
          <a:sy n="21" d="100"/>
        </p:scale>
        <p:origin x="492" y="10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7A4240C-AF0D-417D-81E9-0E412DC16EE4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7F883FE-866E-4718-9E8F-DB14D92E3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1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83FE-866E-4718-9E8F-DB14D92E3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2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8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7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167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55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3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89" indent="0">
              <a:buNone/>
              <a:defRPr sz="13400"/>
            </a:lvl2pPr>
            <a:lvl3pPr marL="4388777" indent="0">
              <a:buNone/>
              <a:defRPr sz="11500"/>
            </a:lvl3pPr>
            <a:lvl4pPr marL="6583167" indent="0">
              <a:buNone/>
              <a:defRPr sz="9600"/>
            </a:lvl4pPr>
            <a:lvl5pPr marL="8777556" indent="0">
              <a:buNone/>
              <a:defRPr sz="9600"/>
            </a:lvl5pPr>
            <a:lvl6pPr marL="10971944" indent="0">
              <a:buNone/>
              <a:defRPr sz="9600"/>
            </a:lvl6pPr>
            <a:lvl7pPr marL="13166333" indent="0">
              <a:buNone/>
              <a:defRPr sz="9600"/>
            </a:lvl7pPr>
            <a:lvl8pPr marL="15360723" indent="0">
              <a:buNone/>
              <a:defRPr sz="9600"/>
            </a:lvl8pPr>
            <a:lvl9pPr marL="17555111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7" tIns="219439" rIns="438877" bIns="21943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877" tIns="219439" rIns="438877" bIns="2194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89F7-67C8-4D98-8AD7-B2D2381D5DF9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77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91" indent="-1645791" algn="l" defTabSz="4388777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82" indent="-1371493" algn="l" defTabSz="4388777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73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61" indent="-1097194" algn="l" defTabSz="4388777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750" indent="-1097194" algn="l" defTabSz="4388777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13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52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917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305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89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7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16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556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944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33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72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111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144"/>
          <p:cNvSpPr/>
          <p:nvPr/>
        </p:nvSpPr>
        <p:spPr>
          <a:xfrm>
            <a:off x="32004000" y="21277059"/>
            <a:ext cx="8304220" cy="79837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b" anchorCtr="0"/>
          <a:lstStyle/>
          <a:p>
            <a:pPr algn="ctr"/>
            <a:r>
              <a:rPr lang="en-US" sz="6000" dirty="0" smtClean="0">
                <a:solidFill>
                  <a:schemeClr val="accent3"/>
                </a:solidFill>
              </a:rPr>
              <a:t>Mobile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143000" y="25930931"/>
            <a:ext cx="13118031" cy="33298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b" anchorCtr="0"/>
          <a:lstStyle/>
          <a:p>
            <a:pPr algn="ctr"/>
            <a:r>
              <a:rPr lang="en-US" sz="6000" dirty="0" smtClean="0">
                <a:solidFill>
                  <a:schemeClr val="accent6"/>
                </a:solidFill>
              </a:rPr>
              <a:t>DevOps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79011" y="12440954"/>
            <a:ext cx="12111991" cy="99630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 anchorCtr="0"/>
          <a:lstStyle/>
          <a:p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Security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9" name="Down Arrow 128"/>
          <p:cNvSpPr/>
          <p:nvPr/>
        </p:nvSpPr>
        <p:spPr>
          <a:xfrm rot="432601">
            <a:off x="23662521" y="4455048"/>
            <a:ext cx="4267200" cy="18513884"/>
          </a:xfrm>
          <a:prstGeom prst="downArrow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4257731" y="10590475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>
                <a:solidFill>
                  <a:srgbClr val="0000FF"/>
                </a:solidFill>
              </a:rPr>
              <a:t>Intro to </a:t>
            </a:r>
            <a:r>
              <a:rPr lang="it-IT" sz="2800" b="1" dirty="0" smtClean="0">
                <a:solidFill>
                  <a:srgbClr val="0000FF"/>
                </a:solidFill>
              </a:rPr>
              <a:t/>
            </a:r>
            <a:br>
              <a:rPr lang="it-IT" sz="2800" b="1" dirty="0" smtClean="0">
                <a:solidFill>
                  <a:srgbClr val="0000FF"/>
                </a:solidFill>
              </a:rPr>
            </a:br>
            <a:r>
              <a:rPr lang="it-IT" sz="2800" b="1" dirty="0" smtClean="0">
                <a:solidFill>
                  <a:srgbClr val="0000FF"/>
                </a:solidFill>
              </a:rPr>
              <a:t>Comp </a:t>
            </a:r>
            <a:r>
              <a:rPr lang="it-IT" sz="2800" b="1" dirty="0">
                <a:solidFill>
                  <a:srgbClr val="0000FF"/>
                </a:solidFill>
              </a:rPr>
              <a:t>NW &amp; Data Comm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8409875" y="4376914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Gen Ed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Math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174" name="Straight Arrow Connector 41"/>
          <p:cNvCxnSpPr/>
          <p:nvPr/>
        </p:nvCxnSpPr>
        <p:spPr>
          <a:xfrm flipH="1">
            <a:off x="29032200" y="6413126"/>
            <a:ext cx="2057400" cy="259733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23340679" y="22753906"/>
            <a:ext cx="2928201" cy="141973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C&amp;I Capstone Experience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9172323" y="23098393"/>
            <a:ext cx="2971800" cy="159040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Other Electives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26386703" y="20487077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Public Speaking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41"/>
          <p:cNvCxnSpPr>
            <a:stCxn id="125" idx="3"/>
            <a:endCxn id="59" idx="7"/>
          </p:cNvCxnSpPr>
          <p:nvPr/>
        </p:nvCxnSpPr>
        <p:spPr>
          <a:xfrm flipH="1">
            <a:off x="25840055" y="21384640"/>
            <a:ext cx="864268" cy="157718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28147438" y="12775063"/>
            <a:ext cx="2881747" cy="141973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>
                <a:solidFill>
                  <a:srgbClr val="0000FF"/>
                </a:solidFill>
              </a:rPr>
              <a:t>Computers and Society</a:t>
            </a:r>
          </a:p>
        </p:txBody>
      </p:sp>
      <p:cxnSp>
        <p:nvCxnSpPr>
          <p:cNvPr id="285" name="Straight Arrow Connector 41"/>
          <p:cNvCxnSpPr>
            <a:endCxn id="59" idx="0"/>
          </p:cNvCxnSpPr>
          <p:nvPr/>
        </p:nvCxnSpPr>
        <p:spPr>
          <a:xfrm flipH="1">
            <a:off x="24804780" y="20040600"/>
            <a:ext cx="77954" cy="271330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577291" y="533400"/>
            <a:ext cx="42896589" cy="32196504"/>
          </a:xfrm>
          <a:prstGeom prst="rect">
            <a:avLst/>
          </a:prstGeom>
          <a:noFill/>
          <a:ln w="1270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279" name="TextBox 278"/>
          <p:cNvSpPr txBox="1"/>
          <p:nvPr/>
        </p:nvSpPr>
        <p:spPr>
          <a:xfrm>
            <a:off x="13975181" y="717828"/>
            <a:ext cx="15940839" cy="141577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dirty="0" smtClean="0"/>
              <a:t>Computing and Informatics Courses</a:t>
            </a:r>
            <a:endParaRPr lang="en-US" dirty="0"/>
          </a:p>
        </p:txBody>
      </p:sp>
      <p:sp>
        <p:nvSpPr>
          <p:cNvPr id="316" name="Oval 315"/>
          <p:cNvSpPr>
            <a:spLocks noChangeAspect="1"/>
          </p:cNvSpPr>
          <p:nvPr/>
        </p:nvSpPr>
        <p:spPr>
          <a:xfrm>
            <a:off x="3283035" y="31187611"/>
            <a:ext cx="2168843" cy="105156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Optional </a:t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CI Track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8" name="Oval 317"/>
          <p:cNvSpPr>
            <a:spLocks noChangeAspect="1"/>
          </p:cNvSpPr>
          <p:nvPr/>
        </p:nvSpPr>
        <p:spPr>
          <a:xfrm>
            <a:off x="960450" y="31187611"/>
            <a:ext cx="2168843" cy="105156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Required </a:t>
            </a:r>
            <a:br>
              <a:rPr lang="en-US" sz="2000" b="1" dirty="0" smtClean="0">
                <a:solidFill>
                  <a:srgbClr val="0000FF"/>
                </a:solidFill>
              </a:rPr>
            </a:br>
            <a:r>
              <a:rPr lang="en-US" sz="2000" b="1" dirty="0" smtClean="0">
                <a:solidFill>
                  <a:srgbClr val="0000FF"/>
                </a:solidFill>
              </a:rPr>
              <a:t>CI course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324" name="Straight Arrow Connector 41"/>
          <p:cNvCxnSpPr/>
          <p:nvPr/>
        </p:nvCxnSpPr>
        <p:spPr>
          <a:xfrm flipH="1" flipV="1">
            <a:off x="20206875" y="31595067"/>
            <a:ext cx="1523998" cy="776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21833280" y="31442667"/>
            <a:ext cx="171252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Pre-requisite </a:t>
            </a:r>
            <a:endParaRPr lang="en-US" sz="2400" b="1" dirty="0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609600" y="24384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633663" y="307086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" name="TextBox 1217"/>
          <p:cNvSpPr txBox="1"/>
          <p:nvPr/>
        </p:nvSpPr>
        <p:spPr>
          <a:xfrm>
            <a:off x="34924719" y="31224051"/>
            <a:ext cx="8280682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Developed by:</a:t>
            </a:r>
            <a:r>
              <a:rPr lang="en-US" sz="2400" b="1" i="1" dirty="0" smtClean="0"/>
              <a:t> </a:t>
            </a:r>
          </a:p>
          <a:p>
            <a:pPr marL="914400"/>
            <a:r>
              <a:rPr lang="en-US" sz="2400" b="1" i="1" dirty="0" smtClean="0"/>
              <a:t>Department of Computer Science, 12 July 2017</a:t>
            </a:r>
            <a:endParaRPr lang="en-US" sz="24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67000"/>
            <a:ext cx="75946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27618548" y="4177926"/>
            <a:ext cx="10015379" cy="2235200"/>
            <a:chOff x="23698200" y="4622800"/>
            <a:chExt cx="11582400" cy="2235200"/>
          </a:xfrm>
        </p:grpSpPr>
        <p:sp>
          <p:nvSpPr>
            <p:cNvPr id="4" name="Oval 3"/>
            <p:cNvSpPr/>
            <p:nvPr/>
          </p:nvSpPr>
          <p:spPr>
            <a:xfrm>
              <a:off x="24086021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Creating Android Applications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8116763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Intro to Scientific Programming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32147504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Intro to Programming Using Robots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7158055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1188797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698200" y="4622800"/>
              <a:ext cx="11582400" cy="223520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3065050" y="8991226"/>
            <a:ext cx="8481750" cy="2476874"/>
            <a:chOff x="25191375" y="8648326"/>
            <a:chExt cx="8481750" cy="2476874"/>
          </a:xfrm>
        </p:grpSpPr>
        <p:grpSp>
          <p:nvGrpSpPr>
            <p:cNvPr id="16" name="Group 15"/>
            <p:cNvGrpSpPr/>
            <p:nvPr/>
          </p:nvGrpSpPr>
          <p:grpSpPr>
            <a:xfrm>
              <a:off x="25191375" y="8648326"/>
              <a:ext cx="8481750" cy="2476874"/>
              <a:chOff x="26467725" y="7530726"/>
              <a:chExt cx="8481750" cy="2476874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27232128" y="7874000"/>
                <a:ext cx="2847822" cy="132080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0000FF"/>
                    </a:solidFill>
                  </a:rPr>
                  <a:t>Advanced Programming Workshop</a:t>
                </a:r>
                <a:endParaRPr lang="en-US" sz="2400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1346928" y="7874000"/>
                <a:ext cx="2847822" cy="132080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0000FF"/>
                    </a:solidFill>
                  </a:rPr>
                  <a:t>Advanced Programming Workshop</a:t>
                </a:r>
                <a:endParaRPr lang="en-US" sz="2400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6467725" y="7530726"/>
                <a:ext cx="8481750" cy="2476874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25625888" y="10392488"/>
              <a:ext cx="761272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/>
                <a:t>Two workshops on different topics required</a:t>
              </a:r>
              <a:endParaRPr lang="en-US" sz="3200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447395" y="4177926"/>
            <a:ext cx="7334226" cy="2476874"/>
            <a:chOff x="9447395" y="4622800"/>
            <a:chExt cx="7334226" cy="2476874"/>
          </a:xfrm>
        </p:grpSpPr>
        <p:sp>
          <p:nvSpPr>
            <p:cNvPr id="14" name="Oval 13"/>
            <p:cNvSpPr/>
            <p:nvPr/>
          </p:nvSpPr>
          <p:spPr>
            <a:xfrm>
              <a:off x="13688270" y="5193926"/>
              <a:ext cx="2514600" cy="121920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Discrete Structures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10015601" y="5193926"/>
              <a:ext cx="2514600" cy="1219200"/>
            </a:xfrm>
            <a:prstGeom prst="ellipse">
              <a:avLst/>
            </a:prstGeom>
            <a:solidFill>
              <a:srgbClr val="FDBFF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Intro to Symbolic Logic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12752904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447395" y="4622800"/>
              <a:ext cx="7334226" cy="247687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Oval 157"/>
          <p:cNvSpPr/>
          <p:nvPr/>
        </p:nvSpPr>
        <p:spPr>
          <a:xfrm>
            <a:off x="4232488" y="15074355"/>
            <a:ext cx="3158912" cy="1823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>
                <a:solidFill>
                  <a:schemeClr val="tx1"/>
                </a:solidFill>
              </a:rPr>
              <a:t>Principles of Information Security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20451529" y="12540949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</a:rPr>
              <a:t>Principles of Data Structures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23376093" y="15031452"/>
            <a:ext cx="2912907" cy="1600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Design of Database Systems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23524332" y="18440400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</a:rPr>
              <a:t>Intro to Web Development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72" name="Straight Arrow Connector 41"/>
          <p:cNvCxnSpPr>
            <a:stCxn id="148" idx="2"/>
            <a:endCxn id="167" idx="7"/>
          </p:cNvCxnSpPr>
          <p:nvPr/>
        </p:nvCxnSpPr>
        <p:spPr>
          <a:xfrm flipH="1">
            <a:off x="26010654" y="11468100"/>
            <a:ext cx="1295271" cy="720664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41"/>
          <p:cNvCxnSpPr>
            <a:stCxn id="164" idx="4"/>
            <a:endCxn id="167" idx="0"/>
          </p:cNvCxnSpPr>
          <p:nvPr/>
        </p:nvCxnSpPr>
        <p:spPr>
          <a:xfrm>
            <a:off x="24832547" y="16631652"/>
            <a:ext cx="148239" cy="18087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32672333" y="22402800"/>
            <a:ext cx="6873887" cy="3700105"/>
            <a:chOff x="34473039" y="23300607"/>
            <a:chExt cx="6873887" cy="3491229"/>
          </a:xfrm>
        </p:grpSpPr>
        <p:sp>
          <p:nvSpPr>
            <p:cNvPr id="191" name="Oval 190"/>
            <p:cNvSpPr>
              <a:spLocks noChangeAspect="1"/>
            </p:cNvSpPr>
            <p:nvPr/>
          </p:nvSpPr>
          <p:spPr>
            <a:xfrm>
              <a:off x="34473039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Android Programming</a:t>
              </a:r>
            </a:p>
          </p:txBody>
        </p:sp>
        <p:sp>
          <p:nvSpPr>
            <p:cNvPr id="194" name="Oval 193"/>
            <p:cNvSpPr>
              <a:spLocks noChangeAspect="1"/>
            </p:cNvSpPr>
            <p:nvPr/>
          </p:nvSpPr>
          <p:spPr>
            <a:xfrm>
              <a:off x="38206839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IOS Programming</a:t>
              </a:r>
            </a:p>
          </p:txBody>
        </p:sp>
        <p:sp>
          <p:nvSpPr>
            <p:cNvPr id="206" name="Oval 205"/>
            <p:cNvSpPr>
              <a:spLocks noChangeAspect="1"/>
            </p:cNvSpPr>
            <p:nvPr/>
          </p:nvSpPr>
          <p:spPr>
            <a:xfrm>
              <a:off x="34473039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Android Programming</a:t>
              </a:r>
            </a:p>
          </p:txBody>
        </p:sp>
        <p:sp>
          <p:nvSpPr>
            <p:cNvPr id="208" name="Oval 207"/>
            <p:cNvSpPr>
              <a:spLocks noChangeAspect="1"/>
            </p:cNvSpPr>
            <p:nvPr/>
          </p:nvSpPr>
          <p:spPr>
            <a:xfrm>
              <a:off x="38206839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IOS Programming</a:t>
              </a:r>
            </a:p>
          </p:txBody>
        </p:sp>
        <p:cxnSp>
          <p:nvCxnSpPr>
            <p:cNvPr id="209" name="Straight Arrow Connector 41"/>
            <p:cNvCxnSpPr>
              <a:stCxn id="191" idx="4"/>
              <a:endCxn id="206" idx="0"/>
            </p:cNvCxnSpPr>
            <p:nvPr/>
          </p:nvCxnSpPr>
          <p:spPr>
            <a:xfrm>
              <a:off x="36043083" y="24823073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41"/>
            <p:cNvCxnSpPr>
              <a:stCxn id="194" idx="4"/>
              <a:endCxn id="208" idx="0"/>
            </p:cNvCxnSpPr>
            <p:nvPr/>
          </p:nvCxnSpPr>
          <p:spPr>
            <a:xfrm>
              <a:off x="39776883" y="24823072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226"/>
          <p:cNvSpPr>
            <a:spLocks noChangeAspect="1"/>
          </p:cNvSpPr>
          <p:nvPr/>
        </p:nvSpPr>
        <p:spPr>
          <a:xfrm>
            <a:off x="6096000" y="26360783"/>
            <a:ext cx="3309523" cy="160461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Concepts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of Computing Technologies</a:t>
            </a:r>
          </a:p>
        </p:txBody>
      </p:sp>
      <p:sp>
        <p:nvSpPr>
          <p:cNvPr id="229" name="Oval 228"/>
          <p:cNvSpPr>
            <a:spLocks noChangeAspect="1"/>
          </p:cNvSpPr>
          <p:nvPr/>
        </p:nvSpPr>
        <p:spPr>
          <a:xfrm>
            <a:off x="1371600" y="26401192"/>
            <a:ext cx="3309522" cy="160461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Systems </a:t>
            </a:r>
            <a:r>
              <a:rPr lang="en-US" sz="3000" b="1" dirty="0" err="1" smtClean="0">
                <a:solidFill>
                  <a:schemeClr val="bg1"/>
                </a:solidFill>
              </a:rPr>
              <a:t>Administra-tion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42" name="Oval 241"/>
          <p:cNvSpPr>
            <a:spLocks noChangeAspect="1"/>
          </p:cNvSpPr>
          <p:nvPr/>
        </p:nvSpPr>
        <p:spPr>
          <a:xfrm>
            <a:off x="10673533" y="26421770"/>
            <a:ext cx="3221941" cy="156215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Web Server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Platforms</a:t>
            </a:r>
          </a:p>
        </p:txBody>
      </p:sp>
      <p:cxnSp>
        <p:nvCxnSpPr>
          <p:cNvPr id="67" name="Curved Connector 66"/>
          <p:cNvCxnSpPr>
            <a:stCxn id="167" idx="2"/>
            <a:endCxn id="242" idx="0"/>
          </p:cNvCxnSpPr>
          <p:nvPr/>
        </p:nvCxnSpPr>
        <p:spPr>
          <a:xfrm rot="10800000" flipV="1">
            <a:off x="12284504" y="19240500"/>
            <a:ext cx="11239828" cy="718127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23221699" y="4579350"/>
            <a:ext cx="2462531" cy="13208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Computer Science and Programming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253" name="Straight Arrow Connector 41"/>
          <p:cNvCxnSpPr>
            <a:stCxn id="252" idx="4"/>
          </p:cNvCxnSpPr>
          <p:nvPr/>
        </p:nvCxnSpPr>
        <p:spPr>
          <a:xfrm>
            <a:off x="24452965" y="5900150"/>
            <a:ext cx="1055642" cy="310196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urved Connector 262"/>
          <p:cNvCxnSpPr>
            <a:stCxn id="158" idx="4"/>
            <a:endCxn id="227" idx="1"/>
          </p:cNvCxnSpPr>
          <p:nvPr/>
        </p:nvCxnSpPr>
        <p:spPr>
          <a:xfrm rot="16200000" flipH="1">
            <a:off x="1347180" y="21362286"/>
            <a:ext cx="9698252" cy="76872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urved Connector 266"/>
          <p:cNvCxnSpPr>
            <a:stCxn id="46" idx="4"/>
            <a:endCxn id="227" idx="7"/>
          </p:cNvCxnSpPr>
          <p:nvPr/>
        </p:nvCxnSpPr>
        <p:spPr>
          <a:xfrm rot="5400000">
            <a:off x="5114971" y="15996559"/>
            <a:ext cx="14405099" cy="6793330"/>
          </a:xfrm>
          <a:prstGeom prst="curvedConnector3">
            <a:avLst>
              <a:gd name="adj1" fmla="val 74439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252" idx="3"/>
            <a:endCxn id="159" idx="0"/>
          </p:cNvCxnSpPr>
          <p:nvPr/>
        </p:nvCxnSpPr>
        <p:spPr>
          <a:xfrm rot="5400000">
            <a:off x="19328043" y="8286664"/>
            <a:ext cx="6834226" cy="1674345"/>
          </a:xfrm>
          <a:prstGeom prst="curvedConnector3">
            <a:avLst>
              <a:gd name="adj1" fmla="val 34508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7096591" y="5795433"/>
            <a:ext cx="51409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Statistics I</a:t>
            </a:r>
          </a:p>
          <a:p>
            <a:pPr algn="ctr"/>
            <a:r>
              <a:rPr lang="en-US" sz="3200" b="1" dirty="0" err="1" smtClean="0"/>
              <a:t>Precalculus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Calculus T&amp;A</a:t>
            </a:r>
          </a:p>
          <a:p>
            <a:pPr algn="ctr"/>
            <a:r>
              <a:rPr lang="en-US" sz="3200" b="1" dirty="0" smtClean="0"/>
              <a:t>Calculus I</a:t>
            </a:r>
            <a:endParaRPr lang="en-US" sz="2400" b="1" dirty="0"/>
          </a:p>
        </p:txBody>
      </p:sp>
      <p:cxnSp>
        <p:nvCxnSpPr>
          <p:cNvPr id="77" name="Curved Connector 76"/>
          <p:cNvCxnSpPr>
            <a:stCxn id="159" idx="4"/>
            <a:endCxn id="59" idx="1"/>
          </p:cNvCxnSpPr>
          <p:nvPr/>
        </p:nvCxnSpPr>
        <p:spPr>
          <a:xfrm rot="16200000" flipH="1">
            <a:off x="18428407" y="17620724"/>
            <a:ext cx="8820672" cy="1861521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46" idx="3"/>
          </p:cNvCxnSpPr>
          <p:nvPr/>
        </p:nvCxnSpPr>
        <p:spPr>
          <a:xfrm rot="5400000">
            <a:off x="1980014" y="13891473"/>
            <a:ext cx="14639445" cy="10769160"/>
          </a:xfrm>
          <a:prstGeom prst="curvedConnector3">
            <a:avLst>
              <a:gd name="adj1" fmla="val 77483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158" idx="3"/>
            <a:endCxn id="229" idx="0"/>
          </p:cNvCxnSpPr>
          <p:nvPr/>
        </p:nvCxnSpPr>
        <p:spPr>
          <a:xfrm rot="5400000">
            <a:off x="-1024602" y="20681489"/>
            <a:ext cx="9770667" cy="1668739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313907" y="24650560"/>
            <a:ext cx="10746493" cy="4832092"/>
          </a:xfrm>
          <a:prstGeom prst="rect">
            <a:avLst/>
          </a:prstGeom>
          <a:ln w="57150">
            <a:solidFill>
              <a:srgbClr val="960000"/>
            </a:solidFill>
          </a:ln>
        </p:spPr>
        <p:txBody>
          <a:bodyPr wrap="square">
            <a:spAutoFit/>
          </a:bodyPr>
          <a:lstStyle/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BINF 07.250 </a:t>
            </a:r>
            <a:r>
              <a:rPr lang="en-US" sz="2800" dirty="0"/>
              <a:t>- Introduction to Bioinformatics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16.160 - Intro to Mapping / Geographic Info Science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16.260  - Geographic Info Science  I  (3 </a:t>
            </a:r>
            <a:r>
              <a:rPr lang="en-US" sz="2800" dirty="0" err="1"/>
              <a:t>s.h</a:t>
            </a:r>
            <a:r>
              <a:rPr lang="en-US" sz="2800" dirty="0"/>
              <a:t>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16.261  - Cartography 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MIS </a:t>
            </a:r>
            <a:r>
              <a:rPr lang="en-US" sz="2800" dirty="0"/>
              <a:t>02.336 - Advanced Database </a:t>
            </a:r>
            <a:r>
              <a:rPr lang="en-US" sz="2800" dirty="0" smtClean="0"/>
              <a:t>Management   </a:t>
            </a:r>
            <a:r>
              <a:rPr lang="en-US" sz="2800" dirty="0"/>
              <a:t>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MIS 02-325 </a:t>
            </a:r>
            <a:r>
              <a:rPr lang="en-US" sz="2800" dirty="0"/>
              <a:t>- Project Management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Any </a:t>
            </a:r>
            <a:r>
              <a:rPr lang="en-US" sz="2800" dirty="0"/>
              <a:t>Computer Science course at or above the 200 level not used to fulfill a different B.A. Computing and Informatics requirement and for which a student has completed all necessary pre-requisites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Other </a:t>
            </a:r>
            <a:r>
              <a:rPr lang="en-US" sz="2800" dirty="0"/>
              <a:t>courses at or above the 200 level by permission of faculty advisor</a:t>
            </a:r>
          </a:p>
        </p:txBody>
      </p:sp>
      <p:cxnSp>
        <p:nvCxnSpPr>
          <p:cNvPr id="101" name="Curved Connector 100"/>
          <p:cNvCxnSpPr>
            <a:stCxn id="46" idx="5"/>
            <a:endCxn id="167" idx="1"/>
          </p:cNvCxnSpPr>
          <p:nvPr/>
        </p:nvCxnSpPr>
        <p:spPr>
          <a:xfrm rot="16200000" flipH="1">
            <a:off x="16988279" y="11712105"/>
            <a:ext cx="6718413" cy="720686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41"/>
          <p:cNvCxnSpPr/>
          <p:nvPr/>
        </p:nvCxnSpPr>
        <p:spPr>
          <a:xfrm flipH="1" flipV="1">
            <a:off x="24478834" y="31623000"/>
            <a:ext cx="1523998" cy="776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6105239" y="31470600"/>
            <a:ext cx="320485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Recommended sequence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3283035" y="31147719"/>
            <a:ext cx="11946261" cy="1107576"/>
            <a:chOff x="5605620" y="31147719"/>
            <a:chExt cx="11946261" cy="1107576"/>
          </a:xfrm>
        </p:grpSpPr>
        <p:sp>
          <p:nvSpPr>
            <p:cNvPr id="317" name="Oval 316"/>
            <p:cNvSpPr>
              <a:spLocks noChangeAspect="1"/>
            </p:cNvSpPr>
            <p:nvPr/>
          </p:nvSpPr>
          <p:spPr>
            <a:xfrm>
              <a:off x="5605620" y="31187611"/>
              <a:ext cx="2168843" cy="105156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Required Math/Logic course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0" name="Oval 319"/>
            <p:cNvSpPr>
              <a:spLocks noChangeAspect="1"/>
            </p:cNvSpPr>
            <p:nvPr/>
          </p:nvSpPr>
          <p:spPr>
            <a:xfrm>
              <a:off x="10408904" y="31187611"/>
              <a:ext cx="2168843" cy="1051560"/>
            </a:xfrm>
            <a:prstGeom prst="ellipse">
              <a:avLst/>
            </a:prstGeom>
            <a:solidFill>
              <a:srgbClr val="FDBFF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Required </a:t>
              </a:r>
              <a:br>
                <a:rPr lang="en-US" sz="2000" b="1" dirty="0" smtClean="0">
                  <a:solidFill>
                    <a:schemeClr val="tx1"/>
                  </a:solidFill>
                </a:rPr>
              </a:br>
              <a:r>
                <a:rPr lang="en-US" sz="2000" b="1" dirty="0" smtClean="0">
                  <a:solidFill>
                    <a:schemeClr val="tx1"/>
                  </a:solidFill>
                </a:rPr>
                <a:t>non-CI course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8001000" y="31203735"/>
              <a:ext cx="2168843" cy="1051560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CI Elective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90" name="Oval 89"/>
            <p:cNvSpPr>
              <a:spLocks/>
            </p:cNvSpPr>
            <p:nvPr/>
          </p:nvSpPr>
          <p:spPr>
            <a:xfrm>
              <a:off x="12778442" y="31147719"/>
              <a:ext cx="2167128" cy="10515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Required </a:t>
              </a:r>
              <a:br>
                <a:rPr lang="en-US" sz="2000" b="1" dirty="0" smtClean="0">
                  <a:solidFill>
                    <a:schemeClr val="bg1"/>
                  </a:solidFill>
                </a:rPr>
              </a:br>
              <a:r>
                <a:rPr lang="en-US" sz="2000" b="1" dirty="0" smtClean="0">
                  <a:solidFill>
                    <a:schemeClr val="bg1"/>
                  </a:solidFill>
                </a:rPr>
                <a:t>MIS Course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15224924" y="31175652"/>
              <a:ext cx="2326957" cy="10515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Highly Recommended Free Elective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4587708" y="6559550"/>
            <a:ext cx="3046219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Intro to Object </a:t>
            </a:r>
            <a:br>
              <a:rPr lang="en-US" dirty="0"/>
            </a:br>
            <a:r>
              <a:rPr lang="en-US" dirty="0"/>
              <a:t>Oriented Programming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7989230" y="12925550"/>
            <a:ext cx="2118400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 Structures</a:t>
            </a:r>
            <a:br>
              <a:rPr lang="en-US" dirty="0"/>
            </a:br>
            <a:r>
              <a:rPr lang="en-US" dirty="0"/>
              <a:t>and Algorithms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1152461" y="10560291"/>
            <a:ext cx="2642652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 Communications</a:t>
            </a:r>
            <a:br>
              <a:rPr lang="en-US" dirty="0"/>
            </a:br>
            <a:r>
              <a:rPr lang="en-US" dirty="0"/>
              <a:t>and Networking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95400" y="15240000"/>
            <a:ext cx="2619756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Cyber Security:</a:t>
            </a:r>
            <a:br>
              <a:rPr lang="en-US" dirty="0"/>
            </a:br>
            <a:r>
              <a:rPr lang="en-US" dirty="0"/>
              <a:t>Fundamentals, </a:t>
            </a:r>
            <a:br>
              <a:rPr lang="en-US" dirty="0"/>
            </a:br>
            <a:r>
              <a:rPr lang="en-US" dirty="0"/>
              <a:t>Principles and Apps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6832706" y="15258871"/>
            <a:ext cx="2504294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Database Systems:</a:t>
            </a:r>
            <a:br>
              <a:rPr lang="en-US" dirty="0"/>
            </a:br>
            <a:r>
              <a:rPr lang="en-US" dirty="0"/>
              <a:t>Theory and Programming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6839981" y="18825001"/>
            <a:ext cx="2110156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Web </a:t>
            </a:r>
          </a:p>
          <a:p>
            <a:r>
              <a:rPr lang="en-US" dirty="0"/>
              <a:t>Programming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5828423" y="31258000"/>
            <a:ext cx="2110156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Corresponding</a:t>
            </a:r>
            <a:br>
              <a:rPr lang="en-US" dirty="0"/>
            </a:br>
            <a:r>
              <a:rPr lang="en-US" dirty="0"/>
              <a:t>BS Equivalent</a:t>
            </a: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4864589" y="26488323"/>
            <a:ext cx="2776631" cy="1346245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Topics Mobile Programming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817714" y="8856495"/>
            <a:ext cx="3046219" cy="156966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Object Oriented Programming and Data Abstraction counts for 1 APW</a:t>
            </a:r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16623279" y="17219061"/>
            <a:ext cx="3221941" cy="156215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Human-Computer Interaction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02" name="Curved Connector 101"/>
          <p:cNvCxnSpPr>
            <a:stCxn id="159" idx="3"/>
            <a:endCxn id="99" idx="0"/>
          </p:cNvCxnSpPr>
          <p:nvPr/>
        </p:nvCxnSpPr>
        <p:spPr>
          <a:xfrm rot="5400000">
            <a:off x="17900054" y="14241001"/>
            <a:ext cx="3312256" cy="264386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1817714" y="10686871"/>
            <a:ext cx="3046219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Programming Languages </a:t>
            </a:r>
            <a:br>
              <a:rPr lang="en-US" dirty="0" smtClean="0"/>
            </a:br>
            <a:r>
              <a:rPr lang="en-US" dirty="0" smtClean="0"/>
              <a:t>counts for 1 APW</a:t>
            </a:r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543800" y="1760220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Penetration Testing Fundamentals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7775508" y="15164382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Fundamentals of NW Security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315200" y="2019300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Ethical Hacking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Fundamentals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08" name="Straight Arrow Connector 41"/>
          <p:cNvCxnSpPr>
            <a:stCxn id="106" idx="4"/>
            <a:endCxn id="105" idx="0"/>
          </p:cNvCxnSpPr>
          <p:nvPr/>
        </p:nvCxnSpPr>
        <p:spPr>
          <a:xfrm flipH="1">
            <a:off x="9090498" y="16899945"/>
            <a:ext cx="231708" cy="7022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41"/>
          <p:cNvCxnSpPr>
            <a:stCxn id="46" idx="2"/>
            <a:endCxn id="106" idx="7"/>
          </p:cNvCxnSpPr>
          <p:nvPr/>
        </p:nvCxnSpPr>
        <p:spPr>
          <a:xfrm flipH="1">
            <a:off x="10415887" y="11390575"/>
            <a:ext cx="3841844" cy="402797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41"/>
          <p:cNvCxnSpPr>
            <a:stCxn id="105" idx="4"/>
            <a:endCxn id="107" idx="0"/>
          </p:cNvCxnSpPr>
          <p:nvPr/>
        </p:nvCxnSpPr>
        <p:spPr>
          <a:xfrm flipH="1">
            <a:off x="8861898" y="19337763"/>
            <a:ext cx="228600" cy="85523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11062523" y="15392400"/>
            <a:ext cx="181527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Principles</a:t>
            </a:r>
            <a:br>
              <a:rPr lang="en-US" dirty="0" smtClean="0"/>
            </a:br>
            <a:r>
              <a:rPr lang="en-US" dirty="0" smtClean="0"/>
              <a:t>NW</a:t>
            </a:r>
            <a:br>
              <a:rPr lang="en-US" dirty="0" smtClean="0"/>
            </a:b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7883264" y="1276281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Foundations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Computer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Forensics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32476</TotalTime>
  <Words>283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Rowan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 Myers</dc:creator>
  <cp:lastModifiedBy>Myers, Jack F</cp:lastModifiedBy>
  <cp:revision>210</cp:revision>
  <cp:lastPrinted>2015-06-23T19:41:23Z</cp:lastPrinted>
  <dcterms:created xsi:type="dcterms:W3CDTF">2013-02-27T17:58:40Z</dcterms:created>
  <dcterms:modified xsi:type="dcterms:W3CDTF">2017-07-17T14:46:32Z</dcterms:modified>
</cp:coreProperties>
</file>